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648" r:id="rId2"/>
  </p:sldMasterIdLst>
  <p:sldIdLst>
    <p:sldId id="256" r:id="rId3"/>
    <p:sldId id="266" r:id="rId4"/>
    <p:sldId id="263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77" r:id="rId14"/>
    <p:sldId id="267" r:id="rId15"/>
    <p:sldId id="268" r:id="rId16"/>
    <p:sldId id="269" r:id="rId17"/>
    <p:sldId id="276" r:id="rId18"/>
    <p:sldId id="270" r:id="rId19"/>
    <p:sldId id="273" r:id="rId2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3030C-C64D-422F-8965-2F0F7F9BA52C}" v="7" dt="2023-04-27T01:43:28.147"/>
    <p1510:client id="{21414B3C-2A24-421E-B383-DEF426270F78}" v="1" dt="2023-04-27T15:34:42.946"/>
    <p1510:client id="{41E3E3C3-6059-4CDC-AC3D-29B43CD4214C}" v="2" dt="2023-04-27T03:38:21.301"/>
    <p1510:client id="{49B68918-7A89-4116-8B30-10E7FBBDDE12}" v="2" dt="2023-04-27T03:35:51.701"/>
    <p1510:client id="{545DA9D5-25F8-465B-BA1E-0BB7F2C4AB62}" v="1" dt="2023-04-27T15:33:16.027"/>
    <p1510:client id="{64695024-DD33-49BA-A4AE-7571F3EEA2E8}" v="27" dt="2023-04-27T15:48:33.158"/>
    <p1510:client id="{6881722D-1D25-4DB9-959B-7053FCE65595}" v="182" dt="2023-04-26T14:27:58.498"/>
    <p1510:client id="{7C63003B-0B53-4573-8A5A-439C00DBB523}" v="46" dt="2023-04-26T04:30:13.301"/>
    <p1510:client id="{7F23CE28-7571-4DC6-9D2B-D1C8286FA8A0}" v="11" dt="2023-04-26T17:52:05.175"/>
    <p1510:client id="{8007CF55-AB81-41B0-A1A2-7E119A69838D}" v="187" dt="2023-04-27T02:45:30.248"/>
    <p1510:client id="{ACC9F61E-216F-4A8C-9E85-BFF519FE3A14}" v="1" dt="2023-04-27T15:33:52.291"/>
    <p1510:client id="{B9E0358B-1C73-4C23-BAEA-D0F574C2728C}" v="216" dt="2023-04-26T18:03:49.284"/>
    <p1510:client id="{C4CD6F1A-317C-4732-B00A-8FE554DFAF45}" v="4" dt="2023-04-26T17:51:18.231"/>
    <p1510:client id="{D7097B80-7D18-496E-A7BB-B610CF885CCC}" v="3" dt="2023-04-27T16:34:22.698"/>
    <p1510:client id="{EA7D1D0B-ACAB-4FCC-BE6F-BDFE01F78DE4}" v="8" dt="2023-04-27T15:56:23.922"/>
    <p1510:client id="{ED43BAB5-2F3A-4F6C-82B5-FD2E612A7093}" v="96" dt="2023-04-26T14:37:13.281"/>
    <p1510:client id="{F7C890CF-A8B7-4748-8D70-5B0F4B46FB9D}" v="32" dt="2023-04-26T14:15:39.645"/>
    <p1510:client id="{F8B8035F-D05C-4281-074A-9DBC40CA7536}" v="695" dt="2023-04-25T16:14:55.497"/>
    <p1510:client id="{FAE90D4B-F564-4BFF-B630-D8CDB21072EC}" v="2" dt="2023-04-27T03:30:17.973"/>
    <p1510:client id="{FB3A67E5-293E-47AB-9D0F-A51DBF43DED9}" v="91" dt="2023-04-26T17:49:26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3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0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0FB7-187E-B1AA-1EC6-FDBFF91F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C67C6-12D6-1E53-9632-17CBB3B2B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6ADFC-C775-5215-2C9A-F6C6D959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3BAC4-FB32-69EC-9A43-883ADBE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019ED-EACA-5D57-64CF-B3EF474B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2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27BB-CE18-4CF3-957E-BB81AD31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99888-AFBE-26EB-8E41-0E2CA94E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8E5AE-25C7-4821-F281-8D806ECD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06978-B30D-1B59-F4B3-051EB76F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559D-5524-E840-50CF-D42126F8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9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3131-39B5-0553-62D3-A759903B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754BD-5D04-782D-0586-D55E9F5DE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588F1-61C5-1493-A47F-CB1E456F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A8199-CCFE-02E5-EB09-76075331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2EA-6A7B-2932-9FCC-BC242154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B83B-1D86-4A88-AAF4-50070764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9D147-875F-83C4-6A72-DC21F3406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87396-942C-0713-FCD2-4687DDE5D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2D4D6-9BC6-B610-494B-F1740666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D8726-B73A-AF7F-C490-6FFDACC3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D868F-4F6F-396E-B449-8803D546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0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1B9D-B57C-678A-D1CF-B72F4F71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1DA2-21D7-2355-D253-F8191B17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8C76E-4961-0509-2E58-33700DBD1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5E782-71B1-C08C-F90D-18FEA9265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C20A3-B3BB-94F2-EA4B-8AAB434D8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7E464-1F02-DE52-7A72-43755184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02AF7C-E486-580F-82DF-74FD1861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F6F7D-1907-228A-C9C5-196287F0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59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E811-DCDD-22CE-23A1-E7A74DF7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B745C-BFD3-BECA-2D90-6146ECE3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7B3A6-9EDF-5462-DB2C-E234562B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A93DC-5A12-16BB-42C2-CB65440F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2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2888B-B6F7-3CD2-75DF-8294E344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50F8F-71ED-1609-5A82-B22AD572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47E6D-2A43-FDCE-448A-C29ED738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83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3789-F4DC-650A-1938-7D4B6E84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A84A-D4A4-2372-1604-96CFFB55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1E971-1FC9-BE2D-E846-3BBFBD47E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42009-E7D7-8204-2035-62BC1566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3EDD7-C7D0-06CF-CBF1-2162F8D1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E1008-06F6-30A2-260E-F4DD5812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F9C9-8324-D86B-D258-619F0199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6E5C8-FF53-29E9-6DD1-09162205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F8A8D-E967-F2D3-6CE0-E07CE9251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3346F-0799-9CF8-DAC0-20A8820F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4CC9A-C286-8922-F790-F55D3850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2875B-A3CF-9C31-E574-00027FF3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02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F429D-2223-FE21-1E93-D5D212BC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19DCE-EF91-54EB-8FC2-6A03FAE51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FD7C-4A67-68DA-CEFC-FCF157A8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9AF16-E53B-E789-24DD-96256D85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071A-6483-68D6-7093-AE60F492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99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CDF772-2482-1964-94B7-90B76F6F0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BF08F-ED66-A811-6AFD-82235C291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72308-1189-48F2-19B3-6D9FBD12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62BD9-94A0-1402-97F5-9FA9CAC23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9E7AB-BCF4-9D72-DF5B-E747C258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8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2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8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98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0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4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9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69B6C-4B95-695F-0E7A-7966E21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2184-5F0E-79CF-0273-FEF707688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B8FC0-55D5-A0C8-C2CB-D440256D3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776CE-F5A3-43E1-9A07-1070DF901CB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30A8-B6EB-C141-F7FD-F7381B2A7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DE475-55C0-1451-16AC-DF74AEEAA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66D4-7993-4B6B-87C3-7E65DD094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13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en-GB"/>
              <a:t>Auxiliary Data Input Service</a:t>
            </a:r>
          </a:p>
        </p:txBody>
      </p: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" r="35427" b="8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8D37CA-47A1-F385-5C46-003A80E05175}"/>
              </a:ext>
            </a:extLst>
          </p:cNvPr>
          <p:cNvSpPr txBox="1"/>
          <p:nvPr/>
        </p:nvSpPr>
        <p:spPr>
          <a:xfrm>
            <a:off x="9483504" y="4417336"/>
            <a:ext cx="2071735" cy="1732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/>
              <a:t>Team </a:t>
            </a:r>
            <a:endParaRPr lang="en-US" sz="1000">
              <a:latin typeface="Arial"/>
              <a:cs typeface="Arial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GB" sz="1200">
                <a:latin typeface="Arial"/>
                <a:cs typeface="Arial"/>
              </a:rPr>
              <a:t>Md </a:t>
            </a:r>
            <a:r>
              <a:rPr lang="en-GB" sz="1200" err="1">
                <a:latin typeface="Arial"/>
                <a:cs typeface="Arial"/>
              </a:rPr>
              <a:t>Rashedul</a:t>
            </a:r>
            <a:r>
              <a:rPr lang="en-GB" sz="1200">
                <a:latin typeface="Arial"/>
                <a:cs typeface="Arial"/>
              </a:rPr>
              <a:t> Bari</a:t>
            </a:r>
            <a:br>
              <a:rPr lang="en-GB" sz="1200">
                <a:latin typeface="Arial"/>
                <a:cs typeface="Arial"/>
              </a:rPr>
            </a:br>
            <a:r>
              <a:rPr lang="en-GB" sz="1200">
                <a:latin typeface="Arial"/>
                <a:cs typeface="Arial"/>
              </a:rPr>
              <a:t>Md Rana Hossain </a:t>
            </a:r>
            <a:br>
              <a:rPr lang="en-GB" sz="1200">
                <a:latin typeface="Arial"/>
                <a:cs typeface="Arial"/>
              </a:rPr>
            </a:br>
            <a:r>
              <a:rPr lang="en-GB" sz="1200">
                <a:latin typeface="Arial"/>
                <a:cs typeface="Arial"/>
              </a:rPr>
              <a:t>Somal Chakraborty</a:t>
            </a:r>
            <a:br>
              <a:rPr lang="en-GB" sz="1200">
                <a:latin typeface="Arial"/>
                <a:cs typeface="Arial"/>
              </a:rPr>
            </a:br>
            <a:r>
              <a:rPr lang="en-GB" sz="1200">
                <a:latin typeface="Arial"/>
                <a:cs typeface="Arial"/>
              </a:rPr>
              <a:t>Md Shah Jalal Mazumder</a:t>
            </a:r>
            <a:br>
              <a:rPr lang="en-GB" sz="1200">
                <a:latin typeface="Arial"/>
                <a:cs typeface="Arial"/>
              </a:rPr>
            </a:br>
            <a:r>
              <a:rPr lang="en-GB" sz="1200">
                <a:latin typeface="Arial"/>
                <a:cs typeface="Arial"/>
              </a:rPr>
              <a:t>Amit Yadav</a:t>
            </a:r>
            <a:br>
              <a:rPr lang="en-GB" sz="1200">
                <a:latin typeface="Arial"/>
                <a:cs typeface="Arial"/>
              </a:rPr>
            </a:br>
            <a:r>
              <a:rPr lang="en-GB" sz="1200">
                <a:latin typeface="Arial"/>
                <a:cs typeface="Arial"/>
              </a:rPr>
              <a:t>Yasmin Beyene Belay</a:t>
            </a:r>
            <a:endParaRPr 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2F897-85EA-F5C5-138D-B9392756E033}"/>
              </a:ext>
            </a:extLst>
          </p:cNvPr>
          <p:cNvSpPr txBox="1"/>
          <p:nvPr/>
        </p:nvSpPr>
        <p:spPr>
          <a:xfrm>
            <a:off x="6575078" y="4417337"/>
            <a:ext cx="2456506" cy="916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400" b="1">
                <a:solidFill>
                  <a:srgbClr val="343541"/>
                </a:solidFill>
                <a:ea typeface="+mn-lt"/>
                <a:cs typeface="+mn-lt"/>
              </a:rPr>
              <a:t>Supervision by </a:t>
            </a:r>
            <a:endParaRPr lang="en-US" sz="1400" b="1">
              <a:solidFill>
                <a:srgbClr val="343541"/>
              </a:solidFill>
              <a:ea typeface="+mn-lt"/>
              <a:cs typeface="Arial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b="1">
                <a:solidFill>
                  <a:srgbClr val="343541"/>
                </a:solidFill>
                <a:ea typeface="+mn-lt"/>
                <a:cs typeface="+mn-lt"/>
              </a:rPr>
              <a:t>Professor </a:t>
            </a:r>
            <a:r>
              <a:rPr lang="en-GB" sz="1200" b="1">
                <a:solidFill>
                  <a:srgbClr val="424242"/>
                </a:solidFill>
                <a:ea typeface="+mn-lt"/>
                <a:cs typeface="+mn-lt"/>
              </a:rPr>
              <a:t>Siamak Tavakol</a:t>
            </a:r>
            <a:r>
              <a:rPr lang="en-GB" sz="1200">
                <a:solidFill>
                  <a:srgbClr val="424242"/>
                </a:solidFill>
                <a:ea typeface="+mn-lt"/>
                <a:cs typeface="+mn-lt"/>
              </a:rPr>
              <a:t>i</a:t>
            </a:r>
            <a:br>
              <a:rPr lang="en-GB" sz="1200">
                <a:ea typeface="+mn-lt"/>
                <a:cs typeface="+mn-lt"/>
              </a:rPr>
            </a:br>
            <a:r>
              <a:rPr lang="en-GB" sz="1200">
                <a:solidFill>
                  <a:srgbClr val="424242"/>
                </a:solidFill>
                <a:latin typeface="Bierstadt"/>
                <a:cs typeface="Arial"/>
              </a:rPr>
              <a:t>Maharishi International University</a:t>
            </a:r>
            <a:r>
              <a:rPr lang="en-GB" sz="1600">
                <a:solidFill>
                  <a:srgbClr val="424242"/>
                </a:solidFill>
                <a:latin typeface="Bierstadt"/>
                <a:cs typeface="Arial"/>
              </a:rPr>
              <a:t> </a:t>
            </a:r>
            <a:endParaRPr lang="en-US">
              <a:solidFill>
                <a:srgbClr val="000000"/>
              </a:solidFill>
              <a:latin typeface="Bierstad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E31B8-DED3-70DF-16B4-DA01BAE4BE83}"/>
              </a:ext>
            </a:extLst>
          </p:cNvPr>
          <p:cNvSpPr txBox="1"/>
          <p:nvPr/>
        </p:nvSpPr>
        <p:spPr>
          <a:xfrm>
            <a:off x="492264" y="2994053"/>
            <a:ext cx="511146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solidFill>
                  <a:schemeClr val="tx1">
                    <a:lumMod val="65000"/>
                    <a:lumOff val="35000"/>
                  </a:schemeClr>
                </a:solidFill>
              </a:rPr>
              <a:t>CS590 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4000">
                <a:solidFill>
                  <a:schemeClr val="tx1">
                    <a:lumMod val="65000"/>
                    <a:lumOff val="35000"/>
                  </a:schemeClr>
                </a:solidFill>
              </a:rPr>
              <a:t>Software Architecture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5" name="Rectangle 6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6528" y="272871"/>
            <a:ext cx="5608303" cy="2884247"/>
          </a:xfrm>
        </p:spPr>
        <p:txBody>
          <a:bodyPr anchor="ctr">
            <a:normAutofit/>
          </a:bodyPr>
          <a:lstStyle/>
          <a:p>
            <a:r>
              <a:rPr lang="en-GB" sz="4400" err="1"/>
              <a:t>MainMetricsService</a:t>
            </a:r>
            <a:r>
              <a:rPr lang="en-GB" sz="4400"/>
              <a:t> </a:t>
            </a:r>
            <a:br>
              <a:rPr lang="en-GB" sz="4400"/>
            </a:br>
            <a:r>
              <a:rPr lang="en-GB" sz="4400"/>
              <a:t>Sends Data To Kafka Stream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5003173" cy="2359114"/>
          </a:xfrm>
        </p:spPr>
        <p:txBody>
          <a:bodyPr anchor="b">
            <a:normAutofit/>
          </a:bodyPr>
          <a:lstStyle/>
          <a:p>
            <a:r>
              <a:rPr lang="en-GB" err="1"/>
              <a:t>MainMetricsService</a:t>
            </a:r>
            <a:r>
              <a:rPr lang="en-GB"/>
              <a:t> upon receiving the metrics sends it to the </a:t>
            </a:r>
            <a:r>
              <a:rPr lang="en-GB" err="1"/>
              <a:t>kafka</a:t>
            </a:r>
            <a:r>
              <a:rPr lang="en-GB"/>
              <a:t> stream on the relevant topic </a:t>
            </a:r>
            <a:r>
              <a:rPr lang="en-GB">
                <a:solidFill>
                  <a:srgbClr val="0070C0"/>
                </a:solidFill>
              </a:rPr>
              <a:t>(Topic_Ram-1 here)</a:t>
            </a:r>
          </a:p>
        </p:txBody>
      </p:sp>
      <p:cxnSp>
        <p:nvCxnSpPr>
          <p:cNvPr id="77" name="Straight Connector 65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FC2E9A3-CC75-AB42-787F-FC873512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821563"/>
            <a:ext cx="5598850" cy="32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9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92683"/>
            <a:ext cx="4129645" cy="27878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Kafka Consumer To Integrate All Metrics</a:t>
            </a: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35275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3715BD6-4845-A2E9-851A-D79A6161B25C}"/>
              </a:ext>
            </a:extLst>
          </p:cNvPr>
          <p:cNvSpPr/>
          <p:nvPr/>
        </p:nvSpPr>
        <p:spPr>
          <a:xfrm>
            <a:off x="6832800" y="1856566"/>
            <a:ext cx="3239999" cy="409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80ACF-8475-1A14-16BB-5F908440F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11" y="406724"/>
            <a:ext cx="9175200" cy="444916"/>
          </a:xfrm>
        </p:spPr>
        <p:txBody>
          <a:bodyPr>
            <a:normAutofit/>
          </a:bodyPr>
          <a:lstStyle/>
          <a:p>
            <a:r>
              <a:rPr lang="en-US" sz="2400" b="1"/>
              <a:t>AUXILIARY DATA INPUT SERVICES</a:t>
            </a:r>
          </a:p>
        </p:txBody>
      </p:sp>
      <p:sp>
        <p:nvSpPr>
          <p:cNvPr id="8" name="Can 4">
            <a:extLst>
              <a:ext uri="{FF2B5EF4-FFF2-40B4-BE49-F238E27FC236}">
                <a16:creationId xmlns:a16="http://schemas.microsoft.com/office/drawing/2014/main" id="{3E1D5CE4-AA86-D814-C6A4-B1DF58B0C09A}"/>
              </a:ext>
            </a:extLst>
          </p:cNvPr>
          <p:cNvSpPr/>
          <p:nvPr/>
        </p:nvSpPr>
        <p:spPr>
          <a:xfrm>
            <a:off x="69856" y="3586535"/>
            <a:ext cx="720524" cy="5700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</a:t>
            </a:r>
          </a:p>
        </p:txBody>
      </p:sp>
      <p:sp>
        <p:nvSpPr>
          <p:cNvPr id="32" name="Can 4">
            <a:extLst>
              <a:ext uri="{FF2B5EF4-FFF2-40B4-BE49-F238E27FC236}">
                <a16:creationId xmlns:a16="http://schemas.microsoft.com/office/drawing/2014/main" id="{0E0FCBDD-337B-BF37-9BE5-B65417038766}"/>
              </a:ext>
            </a:extLst>
          </p:cNvPr>
          <p:cNvSpPr/>
          <p:nvPr/>
        </p:nvSpPr>
        <p:spPr>
          <a:xfrm>
            <a:off x="188002" y="1117310"/>
            <a:ext cx="1207218" cy="9254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MongoDB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17ED44-D791-FE02-9B97-EAB1EBE5D4FD}"/>
              </a:ext>
            </a:extLst>
          </p:cNvPr>
          <p:cNvSpPr/>
          <p:nvPr/>
        </p:nvSpPr>
        <p:spPr>
          <a:xfrm>
            <a:off x="7028400" y="1580020"/>
            <a:ext cx="2839077" cy="444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KAFKA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380F8F-9127-5ADB-2216-D6D014E6A176}"/>
              </a:ext>
            </a:extLst>
          </p:cNvPr>
          <p:cNvSpPr/>
          <p:nvPr/>
        </p:nvSpPr>
        <p:spPr>
          <a:xfrm>
            <a:off x="7528923" y="2424589"/>
            <a:ext cx="1991754" cy="444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TOPIC-CPU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BF568E-A082-1BE2-9FF9-AE23093F4F4F}"/>
              </a:ext>
            </a:extLst>
          </p:cNvPr>
          <p:cNvSpPr/>
          <p:nvPr/>
        </p:nvSpPr>
        <p:spPr>
          <a:xfrm>
            <a:off x="7534940" y="3269158"/>
            <a:ext cx="1991754" cy="444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TOPIC-RAM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1BD9BF-C28D-2EB5-6FC9-B02C9ECA6AB5}"/>
              </a:ext>
            </a:extLst>
          </p:cNvPr>
          <p:cNvSpPr/>
          <p:nvPr/>
        </p:nvSpPr>
        <p:spPr>
          <a:xfrm>
            <a:off x="7545600" y="4113727"/>
            <a:ext cx="1991754" cy="444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TOPIC-DISK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DEBF67-6C0D-9107-1F66-553254CF4494}"/>
              </a:ext>
            </a:extLst>
          </p:cNvPr>
          <p:cNvSpPr/>
          <p:nvPr/>
        </p:nvSpPr>
        <p:spPr>
          <a:xfrm>
            <a:off x="7545600" y="4958296"/>
            <a:ext cx="1991754" cy="444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TOPIC-NETWORK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43BBCB-EDAD-7B80-CFAC-9C4E0C6E2E86}"/>
              </a:ext>
            </a:extLst>
          </p:cNvPr>
          <p:cNvSpPr/>
          <p:nvPr/>
        </p:nvSpPr>
        <p:spPr>
          <a:xfrm>
            <a:off x="10396800" y="3102934"/>
            <a:ext cx="1569600" cy="748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CONSUMER</a:t>
            </a:r>
          </a:p>
        </p:txBody>
      </p:sp>
      <p:sp>
        <p:nvSpPr>
          <p:cNvPr id="43" name="Rectangle: Beveled 42">
            <a:extLst>
              <a:ext uri="{FF2B5EF4-FFF2-40B4-BE49-F238E27FC236}">
                <a16:creationId xmlns:a16="http://schemas.microsoft.com/office/drawing/2014/main" id="{3B25C3AB-8CFE-900D-F648-684AA6355198}"/>
              </a:ext>
            </a:extLst>
          </p:cNvPr>
          <p:cNvSpPr/>
          <p:nvPr/>
        </p:nvSpPr>
        <p:spPr>
          <a:xfrm>
            <a:off x="10562400" y="4558643"/>
            <a:ext cx="1252800" cy="986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REACT</a:t>
            </a:r>
          </a:p>
          <a:p>
            <a:pPr algn="ctr"/>
            <a:r>
              <a:rPr lang="en-US"/>
              <a:t>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BD2B5-A350-0FF6-339E-84E499EFC731}"/>
              </a:ext>
            </a:extLst>
          </p:cNvPr>
          <p:cNvSpPr/>
          <p:nvPr/>
        </p:nvSpPr>
        <p:spPr>
          <a:xfrm>
            <a:off x="1328363" y="2400578"/>
            <a:ext cx="1735416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CPU-SERVICE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5E56AE-3963-02E8-2C27-B45B7B673F55}"/>
              </a:ext>
            </a:extLst>
          </p:cNvPr>
          <p:cNvSpPr txBox="1"/>
          <p:nvPr/>
        </p:nvSpPr>
        <p:spPr>
          <a:xfrm>
            <a:off x="5962945" y="2378017"/>
            <a:ext cx="84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PUBLISH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36A54-3F96-8DBC-6B11-4D1E5E5D081D}"/>
              </a:ext>
            </a:extLst>
          </p:cNvPr>
          <p:cNvSpPr/>
          <p:nvPr/>
        </p:nvSpPr>
        <p:spPr>
          <a:xfrm>
            <a:off x="3592673" y="2403073"/>
            <a:ext cx="2233081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MAIN-CPU-SERVICE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789E4-B4F5-49BC-5CA0-9A5B4A0E94BF}"/>
              </a:ext>
            </a:extLst>
          </p:cNvPr>
          <p:cNvSpPr/>
          <p:nvPr/>
        </p:nvSpPr>
        <p:spPr>
          <a:xfrm>
            <a:off x="1328363" y="3246184"/>
            <a:ext cx="1735416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RAM-SERVICE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1AF38-C2E5-4A2B-4B27-3845C661BBA2}"/>
              </a:ext>
            </a:extLst>
          </p:cNvPr>
          <p:cNvSpPr/>
          <p:nvPr/>
        </p:nvSpPr>
        <p:spPr>
          <a:xfrm>
            <a:off x="1336485" y="4091790"/>
            <a:ext cx="1735416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DISK-SERVICE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86685F-90A8-E947-B4DE-B45C711D10BB}"/>
              </a:ext>
            </a:extLst>
          </p:cNvPr>
          <p:cNvSpPr/>
          <p:nvPr/>
        </p:nvSpPr>
        <p:spPr>
          <a:xfrm>
            <a:off x="1343358" y="4937849"/>
            <a:ext cx="1735416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NETWORK-SERVICE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255FE-BDB3-6ED8-5F45-F11B370AB22C}"/>
              </a:ext>
            </a:extLst>
          </p:cNvPr>
          <p:cNvSpPr/>
          <p:nvPr/>
        </p:nvSpPr>
        <p:spPr>
          <a:xfrm>
            <a:off x="3592673" y="3247642"/>
            <a:ext cx="2233081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MAIN-RAM-SERVICE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9F621E-635C-0889-1BAC-5F0B3B14907C}"/>
              </a:ext>
            </a:extLst>
          </p:cNvPr>
          <p:cNvSpPr/>
          <p:nvPr/>
        </p:nvSpPr>
        <p:spPr>
          <a:xfrm>
            <a:off x="3614218" y="4092211"/>
            <a:ext cx="2233081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MAIN-DISK-SERVICE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507545-495C-242C-6269-2328DDD3254D}"/>
              </a:ext>
            </a:extLst>
          </p:cNvPr>
          <p:cNvSpPr/>
          <p:nvPr/>
        </p:nvSpPr>
        <p:spPr>
          <a:xfrm>
            <a:off x="3614219" y="4936780"/>
            <a:ext cx="2233081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MAIN-NETWORK-SERVICE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CB913F-1466-5C07-E407-BC9D21C765E5}"/>
              </a:ext>
            </a:extLst>
          </p:cNvPr>
          <p:cNvSpPr/>
          <p:nvPr/>
        </p:nvSpPr>
        <p:spPr>
          <a:xfrm>
            <a:off x="2050321" y="1574972"/>
            <a:ext cx="3523770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EUREKA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226D1B-28B3-C9E5-0A87-AE447586D3F7}"/>
              </a:ext>
            </a:extLst>
          </p:cNvPr>
          <p:cNvSpPr/>
          <p:nvPr/>
        </p:nvSpPr>
        <p:spPr>
          <a:xfrm>
            <a:off x="2050321" y="5762386"/>
            <a:ext cx="3523770" cy="466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CONFIG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7A8710-2EAB-0E9E-10B9-0FE66DCBC5E7}"/>
              </a:ext>
            </a:extLst>
          </p:cNvPr>
          <p:cNvCxnSpPr/>
          <p:nvPr/>
        </p:nvCxnSpPr>
        <p:spPr>
          <a:xfrm>
            <a:off x="3333600" y="799200"/>
            <a:ext cx="406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09520C-BD26-B31D-3557-3536357E26CF}"/>
              </a:ext>
            </a:extLst>
          </p:cNvPr>
          <p:cNvCxnSpPr>
            <a:stCxn id="15" idx="3"/>
            <a:endCxn id="34" idx="1"/>
          </p:cNvCxnSpPr>
          <p:nvPr/>
        </p:nvCxnSpPr>
        <p:spPr>
          <a:xfrm>
            <a:off x="5825754" y="2636289"/>
            <a:ext cx="1703169" cy="1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AD8E89-605E-F544-7AC7-2B33FAAC45A3}"/>
              </a:ext>
            </a:extLst>
          </p:cNvPr>
          <p:cNvCxnSpPr>
            <a:stCxn id="21" idx="3"/>
            <a:endCxn id="35" idx="1"/>
          </p:cNvCxnSpPr>
          <p:nvPr/>
        </p:nvCxnSpPr>
        <p:spPr>
          <a:xfrm>
            <a:off x="5825754" y="3480858"/>
            <a:ext cx="1709186" cy="1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B496CC-4899-91FD-8797-65C52FA88DF4}"/>
              </a:ext>
            </a:extLst>
          </p:cNvPr>
          <p:cNvCxnSpPr>
            <a:stCxn id="22" idx="3"/>
            <a:endCxn id="36" idx="1"/>
          </p:cNvCxnSpPr>
          <p:nvPr/>
        </p:nvCxnSpPr>
        <p:spPr>
          <a:xfrm>
            <a:off x="5847299" y="4325427"/>
            <a:ext cx="1698301" cy="1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091E90-CDFF-6C72-3E62-18B4D3C35B77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>
            <a:off x="5847300" y="5169996"/>
            <a:ext cx="1698300" cy="1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3D7F158-64B4-8AC9-703D-20E5420377F4}"/>
              </a:ext>
            </a:extLst>
          </p:cNvPr>
          <p:cNvSpPr txBox="1"/>
          <p:nvPr/>
        </p:nvSpPr>
        <p:spPr>
          <a:xfrm>
            <a:off x="5942406" y="3220755"/>
            <a:ext cx="84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PUBLISH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856CD-D117-B1DC-63D3-2A80AFCA0C6E}"/>
              </a:ext>
            </a:extLst>
          </p:cNvPr>
          <p:cNvSpPr txBox="1"/>
          <p:nvPr/>
        </p:nvSpPr>
        <p:spPr>
          <a:xfrm>
            <a:off x="5942405" y="4073163"/>
            <a:ext cx="84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PUBLISH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905714-B5DB-EC22-3373-3D44FB4E4A54}"/>
              </a:ext>
            </a:extLst>
          </p:cNvPr>
          <p:cNvSpPr txBox="1"/>
          <p:nvPr/>
        </p:nvSpPr>
        <p:spPr>
          <a:xfrm>
            <a:off x="5963448" y="4905154"/>
            <a:ext cx="848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PUBLISH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B42D32-F5C8-C82A-6180-576B60821630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10081190" y="3477209"/>
            <a:ext cx="315610" cy="3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415F02B-D783-1771-F8F8-D993FA2FF847}"/>
              </a:ext>
            </a:extLst>
          </p:cNvPr>
          <p:cNvCxnSpPr>
            <a:stCxn id="42" idx="2"/>
            <a:endCxn id="43" idx="6"/>
          </p:cNvCxnSpPr>
          <p:nvPr/>
        </p:nvCxnSpPr>
        <p:spPr>
          <a:xfrm>
            <a:off x="11181600" y="3851483"/>
            <a:ext cx="7200" cy="707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92FDCB-FC11-0930-F7C9-906A10FB8C8E}"/>
              </a:ext>
            </a:extLst>
          </p:cNvPr>
          <p:cNvCxnSpPr>
            <a:stCxn id="4" idx="3"/>
            <a:endCxn id="15" idx="1"/>
          </p:cNvCxnSpPr>
          <p:nvPr/>
        </p:nvCxnSpPr>
        <p:spPr>
          <a:xfrm>
            <a:off x="3063779" y="2633794"/>
            <a:ext cx="528894" cy="2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991C821-88D2-6BBD-6CED-FC74DF952C7C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063779" y="3479400"/>
            <a:ext cx="528894" cy="1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C79BA1-7E1A-A3B1-F398-FBDC8CA47197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3071901" y="4325006"/>
            <a:ext cx="542317" cy="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F145451-CF9F-E255-A33B-F9CD49FFF616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3078774" y="5169996"/>
            <a:ext cx="535445" cy="1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B1BC74F-A93D-E472-037C-E75E22800C47}"/>
              </a:ext>
            </a:extLst>
          </p:cNvPr>
          <p:cNvSpPr txBox="1"/>
          <p:nvPr/>
        </p:nvSpPr>
        <p:spPr>
          <a:xfrm>
            <a:off x="3103072" y="2363026"/>
            <a:ext cx="44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5DEC6A-5BC8-030C-0E39-7337AFE227DC}"/>
              </a:ext>
            </a:extLst>
          </p:cNvPr>
          <p:cNvSpPr txBox="1"/>
          <p:nvPr/>
        </p:nvSpPr>
        <p:spPr>
          <a:xfrm>
            <a:off x="3107399" y="3209674"/>
            <a:ext cx="44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454728-3E35-C2A1-CC11-0F0005397C1B}"/>
              </a:ext>
            </a:extLst>
          </p:cNvPr>
          <p:cNvSpPr txBox="1"/>
          <p:nvPr/>
        </p:nvSpPr>
        <p:spPr>
          <a:xfrm>
            <a:off x="3107399" y="4041329"/>
            <a:ext cx="44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016650-E38C-AF6D-5549-B7E274939FDB}"/>
              </a:ext>
            </a:extLst>
          </p:cNvPr>
          <p:cNvSpPr txBox="1"/>
          <p:nvPr/>
        </p:nvSpPr>
        <p:spPr>
          <a:xfrm>
            <a:off x="3122232" y="4882920"/>
            <a:ext cx="44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API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CA31AE0-97FF-CD26-A443-32E9C846C98B}"/>
              </a:ext>
            </a:extLst>
          </p:cNvPr>
          <p:cNvCxnSpPr/>
          <p:nvPr/>
        </p:nvCxnSpPr>
        <p:spPr>
          <a:xfrm>
            <a:off x="1051200" y="2539789"/>
            <a:ext cx="0" cy="27454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AF0B7EB-E101-EBF4-807F-0273C68B437D}"/>
              </a:ext>
            </a:extLst>
          </p:cNvPr>
          <p:cNvCxnSpPr>
            <a:cxnSpLocks/>
          </p:cNvCxnSpPr>
          <p:nvPr/>
        </p:nvCxnSpPr>
        <p:spPr>
          <a:xfrm flipV="1">
            <a:off x="1051200" y="2534400"/>
            <a:ext cx="273600" cy="53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386AA8-2D9C-D2DB-DD25-6E961D2D2090}"/>
              </a:ext>
            </a:extLst>
          </p:cNvPr>
          <p:cNvCxnSpPr>
            <a:endCxn id="18" idx="1"/>
          </p:cNvCxnSpPr>
          <p:nvPr/>
        </p:nvCxnSpPr>
        <p:spPr>
          <a:xfrm flipV="1">
            <a:off x="1051200" y="3479400"/>
            <a:ext cx="277163" cy="6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FA7A551-7C8C-3DFA-7A9B-72F5E0C6BB3C}"/>
              </a:ext>
            </a:extLst>
          </p:cNvPr>
          <p:cNvCxnSpPr>
            <a:endCxn id="19" idx="1"/>
          </p:cNvCxnSpPr>
          <p:nvPr/>
        </p:nvCxnSpPr>
        <p:spPr>
          <a:xfrm>
            <a:off x="1051200" y="4325006"/>
            <a:ext cx="2852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C5A5260-7B9D-CC95-B54E-4084B3BE743F}"/>
              </a:ext>
            </a:extLst>
          </p:cNvPr>
          <p:cNvCxnSpPr>
            <a:endCxn id="20" idx="1"/>
          </p:cNvCxnSpPr>
          <p:nvPr/>
        </p:nvCxnSpPr>
        <p:spPr>
          <a:xfrm flipV="1">
            <a:off x="1051200" y="5277600"/>
            <a:ext cx="280800" cy="7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3436875-BC8E-C805-EE8D-5975EC09CAF4}"/>
              </a:ext>
            </a:extLst>
          </p:cNvPr>
          <p:cNvCxnSpPr>
            <a:stCxn id="8" idx="4"/>
          </p:cNvCxnSpPr>
          <p:nvPr/>
        </p:nvCxnSpPr>
        <p:spPr>
          <a:xfrm flipV="1">
            <a:off x="790380" y="3871561"/>
            <a:ext cx="25958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F55A4E4-40B1-83DE-FF24-6D1F35955174}"/>
              </a:ext>
            </a:extLst>
          </p:cNvPr>
          <p:cNvCxnSpPr>
            <a:stCxn id="32" idx="3"/>
          </p:cNvCxnSpPr>
          <p:nvPr/>
        </p:nvCxnSpPr>
        <p:spPr>
          <a:xfrm flipH="1">
            <a:off x="790380" y="2042729"/>
            <a:ext cx="1231" cy="9452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ACEB457-1A80-9C04-366A-A21ECCD3A379}"/>
              </a:ext>
            </a:extLst>
          </p:cNvPr>
          <p:cNvCxnSpPr/>
          <p:nvPr/>
        </p:nvCxnSpPr>
        <p:spPr>
          <a:xfrm>
            <a:off x="790380" y="2988000"/>
            <a:ext cx="2595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8C48C14-440F-E888-EE64-C0A3FB7282C8}"/>
              </a:ext>
            </a:extLst>
          </p:cNvPr>
          <p:cNvSpPr txBox="1"/>
          <p:nvPr/>
        </p:nvSpPr>
        <p:spPr>
          <a:xfrm rot="16200000">
            <a:off x="203563" y="2347239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Fallback</a:t>
            </a:r>
          </a:p>
        </p:txBody>
      </p:sp>
    </p:spTree>
    <p:extLst>
      <p:ext uri="{BB962C8B-B14F-4D97-AF65-F5344CB8AC3E}">
        <p14:creationId xmlns:p14="http://schemas.microsoft.com/office/powerpoint/2010/main" val="147701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" name="Rectangle 9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en-GB"/>
              <a:t>ADIS Client Application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569006" cy="2359114"/>
          </a:xfrm>
        </p:spPr>
        <p:txBody>
          <a:bodyPr anchor="b">
            <a:normAutofit/>
          </a:bodyPr>
          <a:lstStyle/>
          <a:p>
            <a:r>
              <a:rPr lang="en-GB" b="1"/>
              <a:t>Real time data visualization </a:t>
            </a:r>
          </a:p>
          <a:p>
            <a:r>
              <a:rPr lang="en-GB"/>
              <a:t>Tools: React </a:t>
            </a:r>
          </a:p>
          <a:p>
            <a:r>
              <a:rPr lang="en-GB"/>
              <a:t>Protocol: </a:t>
            </a:r>
            <a:r>
              <a:rPr lang="en-GB" err="1"/>
              <a:t>RestAPI</a:t>
            </a:r>
            <a:endParaRPr lang="en-GB"/>
          </a:p>
        </p:txBody>
      </p:sp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06761F4-0856-9D94-858A-325C18C7E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90" r="21698" b="-1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cxnSp>
        <p:nvCxnSpPr>
          <p:cNvPr id="108" name="Straight Connector 98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" name="Rectangle 9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752" y="235881"/>
            <a:ext cx="5084476" cy="2884247"/>
          </a:xfrm>
        </p:spPr>
        <p:txBody>
          <a:bodyPr anchor="ctr">
            <a:normAutofit/>
          </a:bodyPr>
          <a:lstStyle/>
          <a:p>
            <a:r>
              <a:rPr lang="en-GB"/>
              <a:t>Demo of Client Application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6646" y="3907859"/>
            <a:ext cx="4569006" cy="2359114"/>
          </a:xfrm>
        </p:spPr>
        <p:txBody>
          <a:bodyPr anchor="b">
            <a:normAutofit/>
          </a:bodyPr>
          <a:lstStyle/>
          <a:p>
            <a:r>
              <a:rPr lang="en-GB"/>
              <a:t>Shows different computer:</a:t>
            </a:r>
            <a:br>
              <a:rPr lang="en-GB"/>
            </a:br>
            <a:r>
              <a:rPr lang="en-GB"/>
              <a:t>1. Ram Data</a:t>
            </a:r>
            <a:br>
              <a:rPr lang="en-GB"/>
            </a:br>
            <a:r>
              <a:rPr lang="en-GB"/>
              <a:t>2. CPU Data </a:t>
            </a:r>
            <a:br>
              <a:rPr lang="en-GB"/>
            </a:br>
            <a:r>
              <a:rPr lang="en-GB"/>
              <a:t>3. Disk Data</a:t>
            </a:r>
            <a:br>
              <a:rPr lang="en-GB"/>
            </a:br>
            <a:r>
              <a:rPr lang="en-GB"/>
              <a:t>4. Network Data</a:t>
            </a:r>
          </a:p>
        </p:txBody>
      </p:sp>
      <p:cxnSp>
        <p:nvCxnSpPr>
          <p:cNvPr id="108" name="Straight Connector 98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act App">
            <a:hlinkClick r:id="" action="ppaction://media"/>
            <a:extLst>
              <a:ext uri="{FF2B5EF4-FFF2-40B4-BE49-F238E27FC236}">
                <a16:creationId xmlns:a16="http://schemas.microsoft.com/office/drawing/2014/main" id="{700F2840-5713-0B33-35FE-595A1189F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812" y="1020786"/>
            <a:ext cx="6393360" cy="41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" name="Rectangle 96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752" y="235881"/>
            <a:ext cx="5084476" cy="2884247"/>
          </a:xfrm>
        </p:spPr>
        <p:txBody>
          <a:bodyPr anchor="ctr">
            <a:normAutofit/>
          </a:bodyPr>
          <a:lstStyle/>
          <a:p>
            <a:r>
              <a:rPr lang="en-GB" sz="3600" b="1"/>
              <a:t>ADIS </a:t>
            </a:r>
            <a:r>
              <a:rPr lang="en-GB" sz="3600" b="1" err="1"/>
              <a:t>RestAPI</a:t>
            </a:r>
            <a:r>
              <a:rPr lang="en-GB" sz="3600" b="1"/>
              <a:t> for Client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5246" y="4006469"/>
            <a:ext cx="4569006" cy="1597115"/>
          </a:xfrm>
        </p:spPr>
        <p:txBody>
          <a:bodyPr anchor="b">
            <a:normAutofit fontScale="77500" lnSpcReduction="20000"/>
          </a:bodyPr>
          <a:lstStyle/>
          <a:p>
            <a:r>
              <a:rPr lang="en-GB" sz="2000" b="1"/>
              <a:t>4 API to get bellow data:</a:t>
            </a:r>
          </a:p>
          <a:p>
            <a:pPr marL="285750" indent="-285750">
              <a:buChar char="•"/>
            </a:pPr>
            <a:r>
              <a:rPr lang="en-GB" sz="1600" b="1"/>
              <a:t>Ram </a:t>
            </a:r>
          </a:p>
          <a:p>
            <a:pPr marL="285750" indent="-285750">
              <a:buChar char="•"/>
            </a:pPr>
            <a:r>
              <a:rPr lang="en-GB" sz="1600" b="1"/>
              <a:t>CPU </a:t>
            </a:r>
          </a:p>
          <a:p>
            <a:pPr marL="285750" indent="-285750">
              <a:buChar char="•"/>
            </a:pPr>
            <a:r>
              <a:rPr lang="en-GB" sz="1600" b="1"/>
              <a:t>Disk </a:t>
            </a:r>
          </a:p>
          <a:p>
            <a:pPr marL="285750" indent="-285750">
              <a:buChar char="•"/>
            </a:pPr>
            <a:r>
              <a:rPr lang="en-GB" sz="1600" b="1"/>
              <a:t>Network </a:t>
            </a:r>
          </a:p>
        </p:txBody>
      </p:sp>
      <p:cxnSp>
        <p:nvCxnSpPr>
          <p:cNvPr id="108" name="Straight Connector 98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86C83F1D-04B4-4262-1051-FEAD5365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847520"/>
            <a:ext cx="5154705" cy="97644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442B197-B9B5-897D-289D-4644B78A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1" y="2048791"/>
            <a:ext cx="5154705" cy="976442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C6C1094-76B5-D50A-A167-B8FC250A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1" y="3205238"/>
            <a:ext cx="5150223" cy="97644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F082656-A157-0ADA-D113-C7379528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65" y="4641878"/>
            <a:ext cx="5144021" cy="9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92683"/>
            <a:ext cx="4129645" cy="2787805"/>
          </a:xfrm>
        </p:spPr>
        <p:txBody>
          <a:bodyPr anchor="ctr">
            <a:normAutofit/>
          </a:bodyPr>
          <a:lstStyle/>
          <a:p>
            <a:r>
              <a:rPr lang="en-GB"/>
              <a:t>Improvement of the legacy code</a:t>
            </a: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35275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92683"/>
            <a:ext cx="4129645" cy="2787805"/>
          </a:xfrm>
        </p:spPr>
        <p:txBody>
          <a:bodyPr anchor="ctr">
            <a:normAutofit/>
          </a:bodyPr>
          <a:lstStyle/>
          <a:p>
            <a:r>
              <a:rPr lang="en-GB"/>
              <a:t>Thank you </a:t>
            </a:r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35275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92683"/>
            <a:ext cx="4129645" cy="2787805"/>
          </a:xfrm>
        </p:spPr>
        <p:txBody>
          <a:bodyPr anchor="ctr">
            <a:normAutofit/>
          </a:bodyPr>
          <a:lstStyle/>
          <a:p>
            <a:r>
              <a:rPr lang="en-GB"/>
              <a:t>Any Question?</a:t>
            </a:r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35275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4CBFF-84E3-96CA-CF87-7FB42DC0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210071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Service Sequence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A519A4C-554E-0E8D-F49E-25A36284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1" y="1781589"/>
            <a:ext cx="5223752" cy="337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9D5CA-2AC7-B7F2-BC41-C823C93C400B}"/>
              </a:ext>
            </a:extLst>
          </p:cNvPr>
          <p:cNvSpPr txBox="1"/>
          <p:nvPr/>
        </p:nvSpPr>
        <p:spPr>
          <a:xfrm>
            <a:off x="6918689" y="3978583"/>
            <a:ext cx="322332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/>
              <a:t>Prerequisites</a:t>
            </a:r>
          </a:p>
          <a:p>
            <a:endParaRPr lang="en-GB"/>
          </a:p>
          <a:p>
            <a:r>
              <a:rPr lang="en-GB" err="1"/>
              <a:t>Netdata</a:t>
            </a:r>
            <a:r>
              <a:rPr lang="en-GB"/>
              <a:t> Service</a:t>
            </a:r>
          </a:p>
          <a:p>
            <a:r>
              <a:rPr lang="en-GB"/>
              <a:t>Zookeeper Service</a:t>
            </a:r>
            <a:br>
              <a:rPr lang="en-GB"/>
            </a:br>
            <a:r>
              <a:rPr lang="en-GB"/>
              <a:t>Kafka Service</a:t>
            </a:r>
          </a:p>
        </p:txBody>
      </p:sp>
    </p:spTree>
    <p:extLst>
      <p:ext uri="{BB962C8B-B14F-4D97-AF65-F5344CB8AC3E}">
        <p14:creationId xmlns:p14="http://schemas.microsoft.com/office/powerpoint/2010/main" val="33451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58" y="293428"/>
            <a:ext cx="5474257" cy="1235225"/>
          </a:xfrm>
        </p:spPr>
        <p:txBody>
          <a:bodyPr anchor="ctr">
            <a:normAutofit/>
          </a:bodyPr>
          <a:lstStyle/>
          <a:p>
            <a:r>
              <a:rPr lang="en-GB" sz="3600"/>
              <a:t>Eureka Service Registry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1EAACF2B-0A63-10E4-2C17-C4A20F68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45" y="2375210"/>
            <a:ext cx="9731114" cy="362484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77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4CBFF-84E3-96CA-CF87-7FB42DC0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210071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Data Flow Diagram</a:t>
            </a:r>
          </a:p>
        </p:txBody>
      </p:sp>
      <p:pic>
        <p:nvPicPr>
          <p:cNvPr id="7" name="Picture 7" descr="Diagram, Teams&#10;&#10;Description automatically generated">
            <a:extLst>
              <a:ext uri="{FF2B5EF4-FFF2-40B4-BE49-F238E27FC236}">
                <a16:creationId xmlns:a16="http://schemas.microsoft.com/office/drawing/2014/main" id="{32CC1F25-15AB-9051-F2D6-A07F7E3EC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81" y="908780"/>
            <a:ext cx="5408256" cy="504044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">
            <a:extLst>
              <a:ext uri="{FF2B5EF4-FFF2-40B4-BE49-F238E27FC236}">
                <a16:creationId xmlns:a16="http://schemas.microsoft.com/office/drawing/2014/main" id="{3CE82FC2-F860-45B2-A3D6-C0687566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FAE907D-B057-4259-A679-952AEED00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148" y="0"/>
            <a:ext cx="1221114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92683"/>
            <a:ext cx="4129645" cy="27878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100"/>
              <a:t>Retrieving And Sending Machine Metrics To Kafka Stream</a:t>
            </a: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112905" cy="2787805"/>
          </a:xfrm>
          <a:prstGeom prst="rect">
            <a:avLst/>
          </a:prstGeom>
          <a:ln>
            <a:noFill/>
          </a:ln>
          <a:effectLst>
            <a:outerShdw blurRad="254000" dist="139700" dir="522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8629BEE-13D1-4CDD-8A7D-0A9F9688B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900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osaic of colourful geometric shapes">
            <a:extLst>
              <a:ext uri="{FF2B5EF4-FFF2-40B4-BE49-F238E27FC236}">
                <a16:creationId xmlns:a16="http://schemas.microsoft.com/office/drawing/2014/main" id="{AFF24DA0-1E6B-0D8A-3044-5F136EB89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" r="35275"/>
          <a:stretch/>
        </p:blipFill>
        <p:spPr>
          <a:xfrm>
            <a:off x="6096001" y="10"/>
            <a:ext cx="6095999" cy="6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5" name="Rectangle 98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210071" cy="2884247"/>
          </a:xfrm>
        </p:spPr>
        <p:txBody>
          <a:bodyPr anchor="ctr">
            <a:normAutofit/>
          </a:bodyPr>
          <a:lstStyle/>
          <a:p>
            <a:r>
              <a:rPr lang="en-GB" err="1"/>
              <a:t>Netdata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210071" cy="235911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/>
              <a:t>We are using </a:t>
            </a:r>
            <a:r>
              <a:rPr lang="en-GB" sz="2000" err="1">
                <a:ea typeface="+mn-lt"/>
                <a:cs typeface="+mn-lt"/>
              </a:rPr>
              <a:t>Netdata</a:t>
            </a:r>
            <a:r>
              <a:rPr lang="en-GB" sz="2000">
                <a:ea typeface="+mn-lt"/>
                <a:cs typeface="+mn-lt"/>
              </a:rPr>
              <a:t> which is a lightweight, real-time monitoring tool which is collecting  system metrics, including RAM, CPU, disk usage and network data. </a:t>
            </a:r>
            <a:br>
              <a:rPr lang="en-GB" sz="2000">
                <a:ea typeface="+mn-lt"/>
                <a:cs typeface="+mn-lt"/>
              </a:rPr>
            </a:br>
            <a:br>
              <a:rPr lang="en-GB" sz="2000">
                <a:ea typeface="+mn-lt"/>
                <a:cs typeface="+mn-lt"/>
              </a:rPr>
            </a:br>
            <a:r>
              <a:rPr lang="en-GB" sz="2000">
                <a:ea typeface="+mn-lt"/>
                <a:cs typeface="+mn-lt"/>
              </a:rPr>
              <a:t>Url: http://localhost:19999</a:t>
            </a:r>
          </a:p>
        </p:txBody>
      </p:sp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7A999A0-E82F-78D6-BAA0-1E20042E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1" y="1732160"/>
            <a:ext cx="5408256" cy="3393680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210071" cy="2884247"/>
          </a:xfrm>
        </p:spPr>
        <p:txBody>
          <a:bodyPr anchor="ctr">
            <a:normAutofit/>
          </a:bodyPr>
          <a:lstStyle/>
          <a:p>
            <a:r>
              <a:rPr lang="en-GB" err="1"/>
              <a:t>MetricService</a:t>
            </a:r>
            <a:r>
              <a:rPr lang="en-GB"/>
              <a:t> Fetching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210071" cy="235911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700" err="1"/>
              <a:t>MetricService</a:t>
            </a:r>
            <a:r>
              <a:rPr lang="en-GB" sz="1700"/>
              <a:t> e.g. </a:t>
            </a:r>
            <a:r>
              <a:rPr lang="en-GB" sz="1700" err="1"/>
              <a:t>RamService</a:t>
            </a:r>
            <a:r>
              <a:rPr lang="en-GB" sz="1700"/>
              <a:t> fetches data from </a:t>
            </a:r>
            <a:r>
              <a:rPr lang="en-GB" sz="1700" err="1"/>
              <a:t>netdata</a:t>
            </a:r>
            <a:r>
              <a:rPr lang="en-GB" sz="1700"/>
              <a:t> and proceeds to send it</a:t>
            </a:r>
            <a:br>
              <a:rPr lang="en-GB" sz="1700">
                <a:ea typeface="+mn-lt"/>
                <a:cs typeface="+mn-lt"/>
              </a:rPr>
            </a:br>
            <a:br>
              <a:rPr lang="en-GB" sz="1700">
                <a:ea typeface="+mn-lt"/>
                <a:cs typeface="+mn-lt"/>
              </a:rPr>
            </a:br>
            <a:r>
              <a:rPr lang="en-GB" sz="1700" err="1">
                <a:ea typeface="+mn-lt"/>
                <a:cs typeface="+mn-lt"/>
              </a:rPr>
              <a:t>Url</a:t>
            </a:r>
            <a:r>
              <a:rPr lang="en-GB" sz="1700">
                <a:ea typeface="+mn-lt"/>
                <a:cs typeface="+mn-lt"/>
              </a:rPr>
              <a:t>: http://localhost:19999/api/v1/data?chart=system.ram&amp;after=-2&amp;format=json&amp;points=1</a:t>
            </a:r>
            <a:endParaRPr lang="en-GB" sz="170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243F724-297B-2C68-FD47-61F9BD07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1" y="2401431"/>
            <a:ext cx="5408256" cy="2055137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2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5" name="Rectangle 6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6528" y="272871"/>
            <a:ext cx="5608303" cy="2884247"/>
          </a:xfrm>
        </p:spPr>
        <p:txBody>
          <a:bodyPr anchor="ctr">
            <a:normAutofit/>
          </a:bodyPr>
          <a:lstStyle/>
          <a:p>
            <a:r>
              <a:rPr lang="en-GB" sz="4400" err="1"/>
              <a:t>MetricService</a:t>
            </a:r>
            <a:r>
              <a:rPr lang="en-GB" sz="4400"/>
              <a:t> Sending Data To </a:t>
            </a:r>
            <a:r>
              <a:rPr lang="en-GB" sz="4400" err="1"/>
              <a:t>MainMetricsService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210071" cy="2359114"/>
          </a:xfrm>
        </p:spPr>
        <p:txBody>
          <a:bodyPr anchor="b">
            <a:normAutofit fontScale="85000" lnSpcReduction="20000"/>
          </a:bodyPr>
          <a:lstStyle/>
          <a:p>
            <a:r>
              <a:rPr lang="en-GB" err="1"/>
              <a:t>MainMetricsService</a:t>
            </a:r>
            <a:r>
              <a:rPr lang="en-GB"/>
              <a:t> e.g. </a:t>
            </a:r>
            <a:r>
              <a:rPr lang="en-GB" err="1"/>
              <a:t>MainRamService</a:t>
            </a:r>
            <a:r>
              <a:rPr lang="en-GB"/>
              <a:t> is registered on eureka and is a feign client for </a:t>
            </a:r>
            <a:r>
              <a:rPr lang="en-GB" err="1"/>
              <a:t>RamService</a:t>
            </a:r>
            <a:r>
              <a:rPr lang="en-GB"/>
              <a:t>.</a:t>
            </a:r>
            <a:br>
              <a:rPr lang="en-GB"/>
            </a:br>
            <a:br>
              <a:rPr lang="en-GB"/>
            </a:br>
            <a:r>
              <a:rPr lang="en-GB" err="1"/>
              <a:t>MainRamService</a:t>
            </a:r>
            <a:r>
              <a:rPr lang="en-GB"/>
              <a:t> has a POST </a:t>
            </a:r>
            <a:r>
              <a:rPr lang="en-GB" err="1"/>
              <a:t>api</a:t>
            </a:r>
            <a:r>
              <a:rPr lang="en-GB"/>
              <a:t> that receives the metrics from </a:t>
            </a:r>
            <a:r>
              <a:rPr lang="en-GB" err="1"/>
              <a:t>RamService</a:t>
            </a:r>
            <a:endParaRPr lang="en-GB">
              <a:solidFill>
                <a:srgbClr val="0070C0"/>
              </a:solidFill>
            </a:endParaRPr>
          </a:p>
        </p:txBody>
      </p:sp>
      <p:cxnSp>
        <p:nvCxnSpPr>
          <p:cNvPr id="77" name="Straight Connector 65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E0D0B51-2F1C-D085-EFAD-69F22EA7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5" y="1060851"/>
            <a:ext cx="5391704" cy="2990357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6A933546-BD88-846A-FA59-85B0C4C2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3" y="4461077"/>
            <a:ext cx="5154965" cy="1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75" name="Rectangle 6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6528" y="272871"/>
            <a:ext cx="5608303" cy="2884247"/>
          </a:xfrm>
        </p:spPr>
        <p:txBody>
          <a:bodyPr anchor="ctr">
            <a:normAutofit/>
          </a:bodyPr>
          <a:lstStyle/>
          <a:p>
            <a:r>
              <a:rPr lang="en-GB" sz="4400" err="1"/>
              <a:t>MainMetricsService</a:t>
            </a:r>
            <a:r>
              <a:rPr lang="en-GB" sz="4400"/>
              <a:t> </a:t>
            </a:r>
            <a:br>
              <a:rPr lang="en-GB" sz="4400"/>
            </a:br>
            <a:r>
              <a:rPr lang="en-GB" sz="4400"/>
              <a:t>Receives Data From </a:t>
            </a:r>
            <a:r>
              <a:rPr lang="en-GB" sz="4400" err="1"/>
              <a:t>MetricService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B155E8B-57C0-821B-2B41-DB5B6AD9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210071" cy="2359114"/>
          </a:xfrm>
        </p:spPr>
        <p:txBody>
          <a:bodyPr anchor="b">
            <a:normAutofit/>
          </a:bodyPr>
          <a:lstStyle/>
          <a:p>
            <a:r>
              <a:rPr lang="en-GB" err="1"/>
              <a:t>MainMetricsService</a:t>
            </a:r>
            <a:r>
              <a:rPr lang="en-GB"/>
              <a:t> receives the metrics on the exposed API </a:t>
            </a:r>
            <a:r>
              <a:rPr lang="en-GB" b="1">
                <a:solidFill>
                  <a:srgbClr val="0070C0"/>
                </a:solidFill>
              </a:rPr>
              <a:t>/ram-data/send</a:t>
            </a:r>
            <a:r>
              <a:rPr lang="en-GB"/>
              <a:t> via Rest Call</a:t>
            </a:r>
            <a:endParaRPr lang="en-GB">
              <a:solidFill>
                <a:srgbClr val="000000"/>
              </a:solidFill>
            </a:endParaRPr>
          </a:p>
        </p:txBody>
      </p:sp>
      <p:cxnSp>
        <p:nvCxnSpPr>
          <p:cNvPr id="77" name="Straight Connector 65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3B905485-D7BA-8B7F-9505-ECAFEE2B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6" y="1841403"/>
            <a:ext cx="5243743" cy="30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Bevel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49B545"/>
      </a:accent1>
      <a:accent2>
        <a:srgbClr val="78B247"/>
      </a:accent2>
      <a:accent3>
        <a:srgbClr val="9EA858"/>
      </a:accent3>
      <a:accent4>
        <a:srgbClr val="BF9C48"/>
      </a:accent4>
      <a:accent5>
        <a:srgbClr val="E28B67"/>
      </a:accent5>
      <a:accent6>
        <a:srgbClr val="DF5A6A"/>
      </a:accent6>
      <a:hlink>
        <a:srgbClr val="AB69AE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BevelVTI</vt:lpstr>
      <vt:lpstr>Office Theme</vt:lpstr>
      <vt:lpstr>Auxiliary Data Input Service</vt:lpstr>
      <vt:lpstr>Service Sequence</vt:lpstr>
      <vt:lpstr>Eureka Service Registry</vt:lpstr>
      <vt:lpstr>Data Flow Diagram</vt:lpstr>
      <vt:lpstr>Retrieving And Sending Machine Metrics To Kafka Stream</vt:lpstr>
      <vt:lpstr>Netdata</vt:lpstr>
      <vt:lpstr>MetricService Fetching Data</vt:lpstr>
      <vt:lpstr>MetricService Sending Data To MainMetricsService</vt:lpstr>
      <vt:lpstr>MainMetricsService  Receives Data From MetricService</vt:lpstr>
      <vt:lpstr>MainMetricsService  Sends Data To Kafka Stream</vt:lpstr>
      <vt:lpstr>Kafka Consumer To Integrate All Metrics</vt:lpstr>
      <vt:lpstr>AUXILIARY DATA INPUT SERVICES</vt:lpstr>
      <vt:lpstr>ADIS Client Application</vt:lpstr>
      <vt:lpstr>Demo of Client Application</vt:lpstr>
      <vt:lpstr>ADIS RestAPI for Client</vt:lpstr>
      <vt:lpstr>Improvement of the legacy code</vt:lpstr>
      <vt:lpstr>Thank you 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2023-04-25T15:27:39Z</dcterms:created>
  <dcterms:modified xsi:type="dcterms:W3CDTF">2023-04-27T17:07:03Z</dcterms:modified>
</cp:coreProperties>
</file>